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60" r:id="rId2"/>
    <p:sldId id="265" r:id="rId3"/>
    <p:sldId id="256" r:id="rId4"/>
    <p:sldId id="257" r:id="rId5"/>
    <p:sldId id="258" r:id="rId6"/>
    <p:sldId id="259" r:id="rId7"/>
    <p:sldId id="262" r:id="rId8"/>
    <p:sldId id="261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9677" autoAdjust="0"/>
  </p:normalViewPr>
  <p:slideViewPr>
    <p:cSldViewPr snapToGrid="0" snapToObjects="1">
      <p:cViewPr>
        <p:scale>
          <a:sx n="125" d="100"/>
          <a:sy n="125" d="100"/>
        </p:scale>
        <p:origin x="-1312" y="-3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042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816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539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246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63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4269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96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6190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536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75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568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740B5-E743-6C4C-B7F2-D950598822A4}" type="datetimeFigureOut">
              <a:rPr lang="en-US" smtClean="0"/>
              <a:t>11/6/13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08A859-844E-2D43-9BBB-712283DD24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687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454025"/>
            <a:ext cx="7772400" cy="3333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CPC Optimization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393700" y="1243568"/>
            <a:ext cx="8343900" cy="4401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Story 1:  Add-In Auto-Optimize</a:t>
            </a:r>
          </a:p>
          <a:p>
            <a:r>
              <a:rPr lang="en-US" sz="1400" dirty="0" smtClean="0"/>
              <a:t>As a buyer of CPC SJP, I have a choice to allow GD to automatically optimize the CPC or choose to manually set my own CPC.</a:t>
            </a:r>
            <a:endParaRPr lang="en-US" sz="1400" dirty="0"/>
          </a:p>
          <a:p>
            <a:r>
              <a:rPr lang="en-US" sz="1400" dirty="0" smtClean="0"/>
              <a:t>Requirements: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Story updates should show on both the Offer and No Offer flows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See slides 2-5 for details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Story updates should be present when the user comes back in to edit their job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UX input needed on whether use radio buttons or drop down box</a:t>
            </a:r>
          </a:p>
          <a:p>
            <a:endParaRPr lang="en-US" sz="1400" dirty="0"/>
          </a:p>
          <a:p>
            <a:r>
              <a:rPr lang="en-US" sz="1400" b="1" dirty="0" smtClean="0"/>
              <a:t>Story 2: My Jobs Update (reporting)</a:t>
            </a:r>
          </a:p>
          <a:p>
            <a:r>
              <a:rPr lang="en-US" sz="1400" dirty="0" smtClean="0"/>
              <a:t>As a buyer of SJP, when I look in My Jobs, I see whether my job is a CPC or Flat Fee, and I better understand all the data in the table. </a:t>
            </a:r>
            <a:endParaRPr lang="en-US" sz="1400" dirty="0"/>
          </a:p>
          <a:p>
            <a:r>
              <a:rPr lang="en-US" sz="1400" dirty="0" smtClean="0"/>
              <a:t>Requirements: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Update My Jobs reporting table (see slides 5 and 6 for details)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UX help needed</a:t>
            </a:r>
          </a:p>
          <a:p>
            <a:endParaRPr lang="en-US" sz="1400" dirty="0"/>
          </a:p>
          <a:p>
            <a:r>
              <a:rPr lang="en-US" sz="1400" b="1" dirty="0" smtClean="0"/>
              <a:t>Story 3: Add Budget </a:t>
            </a:r>
            <a:r>
              <a:rPr lang="en-US" sz="1400" b="1" dirty="0" smtClean="0"/>
              <a:t>Experience (pg8)</a:t>
            </a:r>
            <a:endParaRPr lang="en-US" sz="1400" b="1" dirty="0" smtClean="0"/>
          </a:p>
          <a:p>
            <a:r>
              <a:rPr lang="en-US" sz="1400" dirty="0" smtClean="0"/>
              <a:t>As a buyer of CPC SJP, I can add budget easily without confusion.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2-3  use cases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UX needed to help determine best experience</a:t>
            </a:r>
          </a:p>
        </p:txBody>
      </p:sp>
    </p:spTree>
    <p:extLst>
      <p:ext uri="{BB962C8B-B14F-4D97-AF65-F5344CB8AC3E}">
        <p14:creationId xmlns:p14="http://schemas.microsoft.com/office/powerpoint/2010/main" val="3345587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600" y="1021080"/>
            <a:ext cx="7203440" cy="46067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28331" y="259301"/>
            <a:ext cx="8790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Indeed’s</a:t>
            </a:r>
            <a:r>
              <a:rPr lang="en-US" dirty="0" smtClean="0"/>
              <a:t> Add Budget Page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0442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2434" y="5448604"/>
            <a:ext cx="77672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Radio buttons on CPC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Update question mark copy </a:t>
            </a:r>
            <a:r>
              <a:rPr lang="en-US" sz="1400" dirty="0" smtClean="0"/>
              <a:t>“Glassdoor will optimize the cost-per-click to maximize your budget and deliver the best results</a:t>
            </a:r>
            <a:r>
              <a:rPr lang="en-US" sz="1400" b="1" dirty="0" smtClean="0"/>
              <a:t> </a:t>
            </a:r>
            <a:r>
              <a:rPr lang="en-US" sz="1400" b="1" u="sng" dirty="0" smtClean="0"/>
              <a:t>or</a:t>
            </a:r>
            <a:r>
              <a:rPr lang="en-US" sz="1400" b="1" dirty="0" smtClean="0"/>
              <a:t> </a:t>
            </a:r>
            <a:r>
              <a:rPr lang="en-US" sz="1400" dirty="0" smtClean="0"/>
              <a:t>you can set </a:t>
            </a:r>
            <a:r>
              <a:rPr lang="en-US" sz="1400" dirty="0"/>
              <a:t>your </a:t>
            </a:r>
            <a:r>
              <a:rPr lang="en-US" sz="1400" dirty="0" smtClean="0"/>
              <a:t>own by inputting the </a:t>
            </a:r>
            <a:r>
              <a:rPr lang="en-US" sz="1400" dirty="0"/>
              <a:t>maximum cost-per-click </a:t>
            </a:r>
            <a:r>
              <a:rPr lang="en-US" sz="1400" dirty="0" smtClean="0"/>
              <a:t>amount </a:t>
            </a:r>
            <a:r>
              <a:rPr lang="en-US" sz="1400" dirty="0"/>
              <a:t>you are willing to spend for each click to your job posting. </a:t>
            </a:r>
            <a:r>
              <a:rPr lang="en-US" sz="1400" dirty="0" smtClean="0"/>
              <a:t>”</a:t>
            </a:r>
            <a:endParaRPr lang="en-US" sz="1400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211" y="184795"/>
            <a:ext cx="6336938" cy="498480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900" y="4132580"/>
            <a:ext cx="1988820" cy="566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463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22434" y="5448604"/>
            <a:ext cx="776720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dirty="0" smtClean="0"/>
              <a:t>Drop-down version ‘Optimize for me’ 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Update question mark copy </a:t>
            </a:r>
            <a:r>
              <a:rPr lang="en-US" sz="1400" dirty="0" smtClean="0"/>
              <a:t>“Glassdoor will continuously optimize the cost-per-click to maximize your budget and deliver the best results.”</a:t>
            </a:r>
            <a:endParaRPr lang="en-US" sz="14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1203211" y="184795"/>
            <a:ext cx="6336938" cy="4984808"/>
            <a:chOff x="1203211" y="184795"/>
            <a:chExt cx="6336938" cy="4984808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3211" y="184795"/>
              <a:ext cx="6336938" cy="4984808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6742" y="4193668"/>
              <a:ext cx="1709594" cy="346247"/>
            </a:xfrm>
            <a:prstGeom prst="rect">
              <a:avLst/>
            </a:prstGeom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5526" y="4539915"/>
            <a:ext cx="1200810" cy="806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233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70624" y="5128269"/>
            <a:ext cx="8654367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 smtClean="0"/>
              <a:t>Drop down version: ‘Set my own’</a:t>
            </a:r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If clicks ‘Set my own’, another input field shows below with ‘$1.00’ pre-populated.  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Update question mark copy </a:t>
            </a:r>
            <a:r>
              <a:rPr lang="en-US" sz="1400" dirty="0" smtClean="0"/>
              <a:t>“Input the maximum cost-per-click (CPC) amount you are willing to spend for each click to your job posting. ”</a:t>
            </a:r>
          </a:p>
          <a:p>
            <a:endParaRPr lang="en-US" dirty="0" smtClean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211" y="0"/>
            <a:ext cx="6651722" cy="465960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1537" y="3782844"/>
            <a:ext cx="1391962" cy="1425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0012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521582" y="887818"/>
            <a:ext cx="3622418" cy="5909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Update</a:t>
            </a:r>
            <a:r>
              <a:rPr lang="en-US" sz="1400" dirty="0"/>
              <a:t> </a:t>
            </a:r>
            <a:r>
              <a:rPr lang="en-US" dirty="0" smtClean="0"/>
              <a:t>copy in the Tips drop down</a:t>
            </a:r>
            <a:r>
              <a:rPr lang="en-US" sz="1400" dirty="0" smtClean="0"/>
              <a:t>: </a:t>
            </a:r>
          </a:p>
          <a:p>
            <a:endParaRPr lang="en-US" sz="1400" dirty="0" smtClean="0"/>
          </a:p>
          <a:p>
            <a:pPr marL="171450" lvl="0" indent="-171450">
              <a:buFont typeface="Arial"/>
              <a:buChar char="•"/>
            </a:pPr>
            <a:r>
              <a:rPr lang="en-US" sz="1200" dirty="0"/>
              <a:t>First, set your Budget (the total amount you want to spend on your Job Posting). </a:t>
            </a:r>
          </a:p>
          <a:p>
            <a:pPr marL="171450" lvl="0" indent="-171450">
              <a:buFont typeface="Arial"/>
              <a:buChar char="•"/>
            </a:pPr>
            <a:r>
              <a:rPr lang="en-US" sz="1200" dirty="0"/>
              <a:t>Next, decide if you want to have Glassdoor optimize your cost-per-click (CPC) or if you want to manually set your own CPC.  In either case, you will only be charged when someone clicks on your job posting.  </a:t>
            </a:r>
          </a:p>
          <a:p>
            <a:pPr marL="171450" lvl="0" indent="-171450">
              <a:buFont typeface="Arial"/>
              <a:buChar char="•"/>
            </a:pPr>
            <a:r>
              <a:rPr lang="en-US" sz="1200" dirty="0"/>
              <a:t>If you choose to have Glassdoor </a:t>
            </a:r>
            <a:r>
              <a:rPr lang="en-US" sz="1200" dirty="0" smtClean="0"/>
              <a:t>optimize the CPC for you: 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 smtClean="0"/>
              <a:t>Rest assured </a:t>
            </a:r>
            <a:r>
              <a:rPr lang="en-US" sz="1200" dirty="0"/>
              <a:t>our technology will continuously </a:t>
            </a:r>
            <a:r>
              <a:rPr lang="en-US" sz="1200" dirty="0" smtClean="0"/>
              <a:t>work to maximize </a:t>
            </a:r>
            <a:r>
              <a:rPr lang="en-US" sz="1200" dirty="0"/>
              <a:t>your budget and deliver you the most targeted </a:t>
            </a:r>
            <a:r>
              <a:rPr lang="en-US" sz="1200" dirty="0" smtClean="0"/>
              <a:t>clicks. 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 smtClean="0"/>
              <a:t>Its in our best interest to make your posting successful.  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 smtClean="0"/>
              <a:t>Most clicks will cost between $0.15 and $1.50.</a:t>
            </a:r>
            <a:endParaRPr lang="en-US" sz="1200" dirty="0"/>
          </a:p>
          <a:p>
            <a:pPr marL="171450" lvl="0" indent="-171450">
              <a:buFont typeface="Arial"/>
              <a:buChar char="•"/>
            </a:pPr>
            <a:r>
              <a:rPr lang="en-US" sz="1200" dirty="0"/>
              <a:t>If you choose to manually set your own CPC, remember: 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/>
              <a:t>The CPC is the maximum amount you are willing to spend for each click on your job posting.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/>
              <a:t>A higher CPC ensures your job will show up more often and you’ll get clicks sooner.  </a:t>
            </a:r>
          </a:p>
          <a:p>
            <a:pPr marL="628650" lvl="1" indent="-171450">
              <a:buFont typeface="Arial"/>
              <a:buChar char="•"/>
            </a:pPr>
            <a:r>
              <a:rPr lang="en-US" sz="1200" dirty="0"/>
              <a:t>The number of clicks you’ll receive on your job posting depends on the </a:t>
            </a:r>
            <a:r>
              <a:rPr lang="en-US" sz="1200" dirty="0" smtClean="0"/>
              <a:t>Budget </a:t>
            </a:r>
            <a:r>
              <a:rPr lang="en-US" sz="1200" dirty="0"/>
              <a:t>and CPC you set: </a:t>
            </a:r>
            <a:r>
              <a:rPr lang="en-US" sz="1200" b="1" dirty="0"/>
              <a:t>Number of clicks = Budget/CPC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dirty="0" smtClean="0"/>
          </a:p>
        </p:txBody>
      </p:sp>
      <p:grpSp>
        <p:nvGrpSpPr>
          <p:cNvPr id="11" name="Group 10"/>
          <p:cNvGrpSpPr/>
          <p:nvPr/>
        </p:nvGrpSpPr>
        <p:grpSpPr>
          <a:xfrm>
            <a:off x="289182" y="615835"/>
            <a:ext cx="5232400" cy="3581399"/>
            <a:chOff x="914400" y="279401"/>
            <a:chExt cx="5822950" cy="4190999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14400" y="279401"/>
              <a:ext cx="5778500" cy="3974146"/>
            </a:xfrm>
            <a:prstGeom prst="rect">
              <a:avLst/>
            </a:prstGeom>
          </p:spPr>
        </p:pic>
        <p:sp>
          <p:nvSpPr>
            <p:cNvPr id="3" name="Rounded Rectangle 2"/>
            <p:cNvSpPr/>
            <p:nvPr/>
          </p:nvSpPr>
          <p:spPr>
            <a:xfrm>
              <a:off x="4946650" y="1358900"/>
              <a:ext cx="1790700" cy="1917700"/>
            </a:xfrm>
            <a:prstGeom prst="roundRect">
              <a:avLst/>
            </a:prstGeom>
            <a:noFill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Straight Arrow Connector 6"/>
            <p:cNvCxnSpPr/>
            <p:nvPr/>
          </p:nvCxnSpPr>
          <p:spPr>
            <a:xfrm flipV="1">
              <a:off x="5740400" y="2768600"/>
              <a:ext cx="0" cy="170180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596886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331" y="259301"/>
            <a:ext cx="879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Update the My Jobs Report: UX to design</a:t>
            </a:r>
          </a:p>
          <a:p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28331" y="628633"/>
            <a:ext cx="87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This is the current look/feel.  See next slide for changes to the area circled in red.  We need to address the CPC vs. Flat Fee use case AND the auto-optimized for CPC.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330" y="1208367"/>
            <a:ext cx="8549909" cy="4931072"/>
          </a:xfrm>
          <a:prstGeom prst="rect">
            <a:avLst/>
          </a:prstGeom>
        </p:spPr>
      </p:pic>
      <p:sp>
        <p:nvSpPr>
          <p:cNvPr id="12" name="Rounded Rectangle 11"/>
          <p:cNvSpPr/>
          <p:nvPr/>
        </p:nvSpPr>
        <p:spPr>
          <a:xfrm>
            <a:off x="498731" y="3397596"/>
            <a:ext cx="7741029" cy="1638762"/>
          </a:xfrm>
          <a:prstGeom prst="roundRect">
            <a:avLst/>
          </a:prstGeom>
          <a:noFill/>
          <a:ln w="28575" cmpd="sng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033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331" y="259301"/>
            <a:ext cx="879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Update the My Jobs Report: UX to design</a:t>
            </a:r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0098"/>
            <a:ext cx="9144000" cy="3954585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6977833"/>
              </p:ext>
            </p:extLst>
          </p:nvPr>
        </p:nvGraphicFramePr>
        <p:xfrm>
          <a:off x="160869" y="1397000"/>
          <a:ext cx="8858256" cy="1071033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805296"/>
                <a:gridCol w="786435"/>
                <a:gridCol w="1346200"/>
                <a:gridCol w="1007533"/>
                <a:gridCol w="635000"/>
                <a:gridCol w="829734"/>
                <a:gridCol w="719666"/>
                <a:gridCol w="694267"/>
                <a:gridCol w="855133"/>
                <a:gridCol w="694267"/>
                <a:gridCol w="484725"/>
              </a:tblGrid>
              <a:tr h="203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Petaluma,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1889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20150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Sr.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9987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20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$0.25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$80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$0.30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Jr.</a:t>
                      </a:r>
                      <a:r>
                        <a:rPr lang="en-US" sz="800" baseline="0" dirty="0" smtClean="0"/>
                        <a:t> Associate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</a:t>
                      </a:r>
                      <a:r>
                        <a:rPr lang="en-US" sz="800" baseline="0" dirty="0" smtClean="0"/>
                        <a:t>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Teacher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Corte Madera,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  </a:t>
                      </a:r>
                      <a:r>
                        <a:rPr lang="en-US" sz="800" u="sng" dirty="0" smtClean="0">
                          <a:solidFill>
                            <a:srgbClr val="1F497D"/>
                          </a:solidFill>
                        </a:rPr>
                        <a:t>Add Budget</a:t>
                      </a:r>
                      <a:endParaRPr lang="en-US" sz="800" u="sng" dirty="0">
                        <a:solidFill>
                          <a:srgbClr val="1F497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8890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Out-of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-Budget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810245"/>
              </p:ext>
            </p:extLst>
          </p:nvPr>
        </p:nvGraphicFramePr>
        <p:xfrm>
          <a:off x="160869" y="3158067"/>
          <a:ext cx="8779930" cy="1044786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990598"/>
                <a:gridCol w="1066800"/>
                <a:gridCol w="982133"/>
                <a:gridCol w="1320800"/>
                <a:gridCol w="821267"/>
                <a:gridCol w="931333"/>
                <a:gridCol w="1176867"/>
                <a:gridCol w="855133"/>
                <a:gridCol w="634999"/>
              </a:tblGrid>
              <a:tr h="203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Petaluma,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11/12/13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1889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20150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Sr.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11/12/13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9987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20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Jr.</a:t>
                      </a:r>
                      <a:r>
                        <a:rPr lang="en-US" sz="800" baseline="0" dirty="0" smtClean="0"/>
                        <a:t> Associate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</a:t>
                      </a:r>
                      <a:r>
                        <a:rPr lang="en-US" sz="800" baseline="0" dirty="0" smtClean="0"/>
                        <a:t>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11/3/13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Teacher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Corte Madera,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Expired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8890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228331" y="4482253"/>
            <a:ext cx="871246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>
              <a:buAutoNum type="arabicPeriod"/>
            </a:pPr>
            <a:r>
              <a:rPr lang="en-US" sz="1200" dirty="0" smtClean="0"/>
              <a:t>Split into 2 boxes; one for CPC Job Posts and one for $199 Flat Fee Job Posts.  </a:t>
            </a:r>
          </a:p>
          <a:p>
            <a:pPr marL="228600" indent="-228600">
              <a:buFontTx/>
              <a:buAutoNum type="arabicPeriod"/>
            </a:pPr>
            <a:r>
              <a:rPr lang="en-US" sz="1200" dirty="0" smtClean="0"/>
              <a:t>Engineering: If a user does not have one of the job types, do not show that box.  For instance, if I’ve only ever created CPC jobs, do not show me the $199 Flat Fee box. </a:t>
            </a:r>
          </a:p>
          <a:p>
            <a:pPr marL="228600" indent="-228600">
              <a:buAutoNum type="arabicPeriod"/>
            </a:pPr>
            <a:r>
              <a:rPr lang="en-US" sz="1200" dirty="0" smtClean="0"/>
              <a:t>The 2 boxes have different columns: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Both: change ‘Applies’ column to say ‘Applicants’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CPC Jobs: I deleted ‘Expires’, added in ‘</a:t>
            </a:r>
            <a:r>
              <a:rPr lang="en-US" sz="1200" dirty="0" err="1" smtClean="0"/>
              <a:t>Avg</a:t>
            </a:r>
            <a:r>
              <a:rPr lang="en-US" sz="1200" dirty="0" smtClean="0"/>
              <a:t> CPC’, changed title to Max CPC (from CPC).  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CPC Jobs: I also added a layer above the columns to indicate which fields are ‘Actuals’ and which are fields they set – this needs UX help. 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CPC Jobs: If a user chose to have their CPC job ‘Optimized’, the words ‘Auto-Optimized’ show under Max CPC.  If they chose to manually set the CPC themselves, it will show the amount they set. 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$199 Flat Fee Jobs: Also added in a layer above the ‘Actuals’ – needs UX help</a:t>
            </a:r>
          </a:p>
          <a:p>
            <a:pPr marL="685800" lvl="1" indent="-228600">
              <a:buFont typeface="Arial"/>
              <a:buChar char="•"/>
            </a:pPr>
            <a:r>
              <a:rPr lang="en-US" sz="1200" dirty="0" smtClean="0"/>
              <a:t>$199 Flat Fee Jobs: Total Cost will always be $199 (for now.  If we sell packages in the future, this may change.)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618480" y="1097280"/>
            <a:ext cx="609600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/>
              <a:t>Applicants</a:t>
            </a:r>
            <a:endParaRPr lang="en-US" sz="800" dirty="0"/>
          </a:p>
        </p:txBody>
      </p:sp>
      <p:sp>
        <p:nvSpPr>
          <p:cNvPr id="9" name="TextBox 8"/>
          <p:cNvSpPr txBox="1"/>
          <p:nvPr/>
        </p:nvSpPr>
        <p:spPr>
          <a:xfrm>
            <a:off x="5384800" y="2865120"/>
            <a:ext cx="609600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800" dirty="0" smtClean="0"/>
              <a:t>Applicants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0346551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331" y="259301"/>
            <a:ext cx="8790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Story #3: Add </a:t>
            </a:r>
            <a:r>
              <a:rPr lang="en-US" dirty="0" smtClean="0"/>
              <a:t>Budget Story – new page or overlay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331" y="619149"/>
            <a:ext cx="8554720" cy="5262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As a buyer of CPC SJP, I can add budget easily. </a:t>
            </a:r>
          </a:p>
          <a:p>
            <a:pPr marL="742950" lvl="1" indent="-285750">
              <a:buFont typeface="Arial"/>
              <a:buChar char="•"/>
            </a:pPr>
            <a:endParaRPr lang="en-US" sz="1400" dirty="0" smtClean="0"/>
          </a:p>
          <a:p>
            <a:r>
              <a:rPr lang="en-US" sz="1400" b="1" dirty="0" smtClean="0"/>
              <a:t>User Gets to Add Budget Functionality in 2 (or 3?) ways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User clicks on </a:t>
            </a:r>
            <a:r>
              <a:rPr lang="en-US" sz="1400" b="1" dirty="0" smtClean="0"/>
              <a:t>‘Add Budget’ from email </a:t>
            </a:r>
            <a:r>
              <a:rPr lang="en-US" sz="1400" dirty="0" smtClean="0"/>
              <a:t>&gt; Logs In &gt; Lands on Page with ‘Add Budget’ Functionality on [UX, which page underneath should be showing (My Jobs or Edit My Job) or should this be a stand alone page?]</a:t>
            </a:r>
            <a:endParaRPr lang="en-US" sz="1400" dirty="0"/>
          </a:p>
          <a:p>
            <a:pPr marL="800100" lvl="1" indent="-342900">
              <a:buFont typeface="+mj-lt"/>
              <a:buAutoNum type="arabicPeriod"/>
            </a:pPr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User clicks on ‘</a:t>
            </a:r>
            <a:r>
              <a:rPr lang="en-US" sz="1400" b="1" dirty="0" smtClean="0"/>
              <a:t>Add Budget’ from My Jobs </a:t>
            </a:r>
            <a:r>
              <a:rPr lang="en-US" sz="1400" dirty="0" smtClean="0"/>
              <a:t>Remaining Budget column &gt; same functionality as #1</a:t>
            </a:r>
          </a:p>
          <a:p>
            <a:pPr marL="800100" lvl="1" indent="-342900">
              <a:buFont typeface="+mj-lt"/>
              <a:buAutoNum type="arabicPeriod"/>
            </a:pPr>
            <a:endParaRPr lang="en-US" sz="1400" dirty="0" smtClean="0"/>
          </a:p>
          <a:p>
            <a:pPr marL="800100" lvl="1" indent="-342900">
              <a:buFont typeface="+mj-lt"/>
              <a:buAutoNum type="arabicPeriod"/>
            </a:pPr>
            <a:endParaRPr lang="en-US" sz="1400" dirty="0"/>
          </a:p>
          <a:p>
            <a:pPr marL="800100" lvl="1" indent="-342900">
              <a:buFont typeface="+mj-lt"/>
              <a:buAutoNum type="arabicPeriod"/>
            </a:pPr>
            <a:endParaRPr lang="en-US" sz="1400" dirty="0" smtClean="0"/>
          </a:p>
          <a:p>
            <a:pPr marL="800100" lvl="1" indent="-342900">
              <a:buFont typeface="+mj-lt"/>
              <a:buAutoNum type="arabicPeriod"/>
            </a:pPr>
            <a:endParaRPr lang="en-US" sz="1400" dirty="0"/>
          </a:p>
          <a:p>
            <a:pPr marL="800100" lvl="1" indent="-342900">
              <a:buFont typeface="+mj-lt"/>
              <a:buAutoNum type="arabicPeriod"/>
            </a:pPr>
            <a:endParaRPr lang="en-US" sz="1400" dirty="0" smtClean="0"/>
          </a:p>
          <a:p>
            <a:pPr marL="800100" lvl="1" indent="-342900">
              <a:buFont typeface="+mj-lt"/>
              <a:buAutoNum type="arabicPeriod"/>
            </a:pPr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 smtClean="0"/>
          </a:p>
          <a:p>
            <a:pPr marL="342900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+mj-lt"/>
              <a:buAutoNum type="arabicPeriod"/>
            </a:pPr>
            <a:r>
              <a:rPr lang="en-US" sz="1400" dirty="0" smtClean="0"/>
              <a:t>TBD: user on </a:t>
            </a:r>
            <a:r>
              <a:rPr lang="en-US" sz="1400" b="1" dirty="0" smtClean="0"/>
              <a:t>Edit Job Posting Page </a:t>
            </a:r>
            <a:r>
              <a:rPr lang="en-US" sz="1400" dirty="0" smtClean="0"/>
              <a:t>– should there be a new ‘Add Budget’ button or is existing wording sufficient? (UX Help here</a:t>
            </a:r>
            <a:r>
              <a:rPr lang="en-US" sz="1400" dirty="0" smtClean="0"/>
              <a:t>) (mock-ups  #1 and #2 new page and confirmation page/ #3 is edit back to edit job list)</a:t>
            </a:r>
            <a:endParaRPr lang="en-US" sz="1400" dirty="0" smtClean="0"/>
          </a:p>
          <a:p>
            <a:pPr marL="742950" lvl="1" indent="-285750">
              <a:buFont typeface="Arial"/>
              <a:buChar char="•"/>
            </a:pPr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 smtClean="0"/>
          </a:p>
          <a:p>
            <a:endParaRPr lang="en-US" sz="1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450746"/>
              </p:ext>
            </p:extLst>
          </p:nvPr>
        </p:nvGraphicFramePr>
        <p:xfrm>
          <a:off x="160874" y="2494422"/>
          <a:ext cx="8858256" cy="1071033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805296"/>
                <a:gridCol w="786435"/>
                <a:gridCol w="1346200"/>
                <a:gridCol w="1007533"/>
                <a:gridCol w="635000"/>
                <a:gridCol w="829734"/>
                <a:gridCol w="719666"/>
                <a:gridCol w="694267"/>
                <a:gridCol w="855133"/>
                <a:gridCol w="694267"/>
                <a:gridCol w="484725"/>
              </a:tblGrid>
              <a:tr h="20320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Petaluma,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1889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20150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Sr.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9987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20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$0.25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$80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$0.30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Jr.</a:t>
                      </a:r>
                      <a:r>
                        <a:rPr lang="en-US" sz="800" baseline="0" dirty="0" smtClean="0"/>
                        <a:t> Associate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</a:t>
                      </a:r>
                      <a:r>
                        <a:rPr lang="en-US" sz="800" baseline="0" dirty="0" smtClean="0"/>
                        <a:t>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90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Teacher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Corte Madera,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  </a:t>
                      </a:r>
                      <a:r>
                        <a:rPr lang="en-US" sz="800" u="sng" dirty="0" smtClean="0">
                          <a:solidFill>
                            <a:srgbClr val="1F497D"/>
                          </a:solidFill>
                        </a:rPr>
                        <a:t>Add Budget</a:t>
                      </a:r>
                      <a:endParaRPr lang="en-US" sz="800" u="sng" dirty="0">
                        <a:solidFill>
                          <a:srgbClr val="1F497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8890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4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Out-of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-Budget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ounded Rectangle 4"/>
          <p:cNvSpPr/>
          <p:nvPr/>
        </p:nvSpPr>
        <p:spPr>
          <a:xfrm>
            <a:off x="1818640" y="3180080"/>
            <a:ext cx="1310640" cy="436175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8514080" y="3180080"/>
            <a:ext cx="533400" cy="436175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64080" y="2143760"/>
            <a:ext cx="101600" cy="11277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4894314"/>
            <a:ext cx="5712460" cy="17049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Rounded Rectangle 16"/>
          <p:cNvSpPr/>
          <p:nvPr/>
        </p:nvSpPr>
        <p:spPr>
          <a:xfrm>
            <a:off x="3657600" y="5029200"/>
            <a:ext cx="2794000" cy="660400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7431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331" y="259301"/>
            <a:ext cx="8790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 Budget Story – new page or overlay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28331" y="619149"/>
            <a:ext cx="8554720" cy="5478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As a buyer of CPC SJP, I can add budget easily and without confusion. </a:t>
            </a:r>
          </a:p>
          <a:p>
            <a:endParaRPr lang="en-US" sz="1400" dirty="0" smtClean="0"/>
          </a:p>
          <a:p>
            <a:r>
              <a:rPr lang="en-US" sz="1400" dirty="0" smtClean="0"/>
              <a:t>Add Budget Page: (see next slide for example of Indeed page)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Page should show: 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Job Title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Location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Budget Used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Remaining Budget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Total Clicks Received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“Add Budget to get more candidates for your job”</a:t>
            </a:r>
          </a:p>
          <a:p>
            <a:pPr lvl="2"/>
            <a:endParaRPr lang="en-US" sz="1400" dirty="0" smtClean="0"/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User able to add $300, $200, $100, or open field for ‘Custom Amount’ where they input whatever amount they want to add to the budget.  </a:t>
            </a:r>
          </a:p>
          <a:p>
            <a:pPr marL="742950" lvl="1" indent="-285750">
              <a:buFont typeface="Arial"/>
              <a:buChar char="•"/>
            </a:pPr>
            <a:endParaRPr lang="en-US" sz="1400" dirty="0"/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Button called ‘Add to Budget’</a:t>
            </a:r>
          </a:p>
          <a:p>
            <a:pPr lvl="1"/>
            <a:endParaRPr lang="en-US" sz="1400" dirty="0" smtClean="0"/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Upon clicking ‘Add to Budget’, user taken to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400" dirty="0" smtClean="0"/>
              <a:t>If user started on email &gt; users taken to My Jobs page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400" dirty="0" smtClean="0"/>
              <a:t>If user started on My Jobs page &gt; user taken to My Jobs page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sz="1400" dirty="0" smtClean="0"/>
              <a:t>If user started on Edit Job Posting Page &gt; user take back to Edit Job Posting page with budget now reflecting the update</a:t>
            </a:r>
          </a:p>
          <a:p>
            <a:pPr marL="1257300" lvl="2" indent="-342900">
              <a:buFont typeface="+mj-lt"/>
              <a:buAutoNum type="arabicPeriod"/>
            </a:pPr>
            <a:endParaRPr lang="en-US" sz="1400" dirty="0"/>
          </a:p>
          <a:p>
            <a:pPr marL="342900" indent="-342900">
              <a:buFont typeface="Arial"/>
              <a:buChar char="•"/>
            </a:pPr>
            <a:r>
              <a:rPr lang="en-US" sz="1400" dirty="0" err="1" smtClean="0"/>
              <a:t>Marketo</a:t>
            </a:r>
            <a:r>
              <a:rPr lang="en-US" sz="1400" dirty="0" smtClean="0"/>
              <a:t>:  </a:t>
            </a:r>
          </a:p>
          <a:p>
            <a:pPr marL="800100" lvl="1" indent="-342900">
              <a:buFont typeface="Arial"/>
              <a:buChar char="•"/>
            </a:pPr>
            <a:r>
              <a:rPr lang="en-US" sz="1400" dirty="0" smtClean="0"/>
              <a:t>If user clicks Add Budget Email or Add Budget from My Jobs, system should capture in </a:t>
            </a:r>
            <a:r>
              <a:rPr lang="en-US" sz="1400" dirty="0" err="1" smtClean="0"/>
              <a:t>Marketo</a:t>
            </a:r>
            <a:endParaRPr lang="en-US" sz="1400" dirty="0" smtClean="0"/>
          </a:p>
          <a:p>
            <a:pPr marL="800100" lvl="1" indent="-342900">
              <a:buFont typeface="Arial"/>
              <a:buChar char="•"/>
            </a:pPr>
            <a:r>
              <a:rPr lang="en-US" sz="1400" dirty="0" smtClean="0"/>
              <a:t>If user actually Adds Budget, system should capture in </a:t>
            </a:r>
            <a:r>
              <a:rPr lang="en-US" sz="1400" dirty="0" err="1" smtClean="0"/>
              <a:t>Marketo</a:t>
            </a:r>
            <a:endParaRPr lang="en-US" sz="1400" dirty="0" smtClean="0"/>
          </a:p>
        </p:txBody>
      </p:sp>
    </p:spTree>
    <p:extLst>
      <p:ext uri="{BB962C8B-B14F-4D97-AF65-F5344CB8AC3E}">
        <p14:creationId xmlns:p14="http://schemas.microsoft.com/office/powerpoint/2010/main" val="33200085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861</TotalTime>
  <Words>1427</Words>
  <Application>Microsoft Macintosh PowerPoint</Application>
  <PresentationFormat>On-screen Show (4:3)</PresentationFormat>
  <Paragraphs>222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CPC Optimization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Glassdoor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Moon</dc:creator>
  <cp:lastModifiedBy>Carl Nolting</cp:lastModifiedBy>
  <cp:revision>43</cp:revision>
  <dcterms:created xsi:type="dcterms:W3CDTF">2013-10-30T18:13:41Z</dcterms:created>
  <dcterms:modified xsi:type="dcterms:W3CDTF">2013-11-06T22:07:46Z</dcterms:modified>
</cp:coreProperties>
</file>